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306" r:id="rId7"/>
    <p:sldId id="270" r:id="rId8"/>
    <p:sldId id="271" r:id="rId9"/>
    <p:sldId id="298" r:id="rId10"/>
    <p:sldId id="300" r:id="rId11"/>
    <p:sldId id="307" r:id="rId12"/>
    <p:sldId id="308" r:id="rId13"/>
    <p:sldId id="284" r:id="rId14"/>
    <p:sldId id="287" r:id="rId15"/>
    <p:sldId id="303" r:id="rId16"/>
    <p:sldId id="309" r:id="rId17"/>
    <p:sldId id="310" r:id="rId18"/>
    <p:sldId id="311" r:id="rId19"/>
    <p:sldId id="312" r:id="rId20"/>
    <p:sldId id="313" r:id="rId21"/>
    <p:sldId id="289" r:id="rId22"/>
    <p:sldId id="316" r:id="rId23"/>
    <p:sldId id="291" r:id="rId24"/>
    <p:sldId id="297" r:id="rId25"/>
    <p:sldId id="292" r:id="rId26"/>
    <p:sldId id="296" r:id="rId27"/>
    <p:sldId id="293" r:id="rId28"/>
    <p:sldId id="294" r:id="rId29"/>
    <p:sldId id="295" r:id="rId3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Medium" panose="00000600000000000000" pitchFamily="2" charset="0"/>
      <p:regular r:id="rId36"/>
      <p:bold r:id="rId37"/>
      <p:italic r:id="rId38"/>
      <p:boldItalic r:id="rId39"/>
    </p:embeddedFont>
    <p:embeddedFont>
      <p:font typeface="Noto Sans Symbols" pitchFamily="2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jAR09lQVIwA0wp5AxxxCczjtD8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3:50:38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0 724 24575,'423'-3'0,"451"7"0,-826-1 0,0 2 0,0 3 0,0 1 0,-1 3 0,56 21 0,-66-22 0,1-2 0,0-2 0,52 3 0,48 10 0,-66-7 0,0-3 0,77 0 0,150-12 0,-109-1 0,1092 3 0,-1271 0 0,0 0 0,0-1 0,1 0 0,-1-1 0,0 0 0,-1-1 0,1 0 0,0-1 0,-1 0 0,0-1 0,11-6 0,-14 7 0,-1-1 0,0 0 0,-1 0 0,1 0 0,-1-1 0,0 1 0,-1-1 0,1-1 0,-1 1 0,0 0 0,-1-1 0,0 0 0,0 0 0,0 0 0,-1 0 0,0-1 0,2-9 0,2-41 0,-2 0 0,-6-102 0,0 77 0,2 67 0,-1 0 0,0-1 0,-1 1 0,-1 0 0,-1 1 0,0-1 0,-1 1 0,-13-30 0,13 36 0,-1 1 0,0 0 0,0 0 0,0 0 0,-1 0 0,0 1 0,-1 0 0,0 1 0,0 0 0,0 0 0,-1 0 0,1 1 0,-1 1 0,-1-1 0,-14-4 0,-22-5 0,-2 2 0,1 2 0,-1 2 0,-62-2 0,-199 10 0,161 3 0,-79 0 0,-310-6 0,374-12 0,-65-1 0,-1613 17 0,1835-1 0,0 0 0,0 0 0,0 1 0,0 0 0,0 0 0,-7 2 0,13-3 0,-1 0 0,1 1 0,-1-1 0,1 0 0,0 0 0,-1 0 0,1 1 0,0-1 0,-1 0 0,1 0 0,0 1 0,-1-1 0,1 0 0,0 1 0,-1-1 0,1 0 0,0 1 0,0-1 0,0 0 0,-1 1 0,1-1 0,0 1 0,0-1 0,0 0 0,0 1 0,0-1 0,0 1 0,0-1 0,0 0 0,0 1 0,0-1 0,0 1 0,0 0 0,1 0 0,0 1 0,0 0 0,0-1 0,0 1 0,0-1 0,1 1 0,-1-1 0,0 1 0,1-1 0,-1 0 0,1 0 0,2 1 0,16 13 0,-1 0 0,-1 1 0,0 0 0,-1 2 0,-1 0 0,22 31 0,-31-38 0,0 0 0,0 1 0,-1 0 0,-1 1 0,0-1 0,0 1 0,-2 0 0,1 0 0,-2 0 0,0 1 0,0-1 0,-1 1 0,-1 17 0,-1-25 0,1-1 0,-1 0 0,0 1 0,-1-1 0,1 0 0,-1 0 0,0 0 0,0 0 0,-1 0 0,1 0 0,-1 0 0,0-1 0,-1 1 0,1-1 0,-1 0 0,-4 4 0,2-3 0,0-1 0,-1 1 0,0-1 0,0-1 0,0 1 0,0-1 0,-1 0 0,1-1 0,-1 1 0,-10 0 0,5 0 0,1 1 0,-1-1 0,1 2 0,0 0 0,0 0 0,1 1 0,0 1 0,0 0 0,0 0 0,-10 10 0,16-13 0,1 0 0,0 0 0,-1 1 0,2-1 0,-1 1 0,0 0 0,1 0 0,0 0 0,0 0 0,1 0 0,-1 1 0,1 0 0,0-1 0,1 1 0,-1 0 0,1 0 0,0 0 0,1 0 0,-1 0 0,1 0 0,0 0 0,1 0 0,2 11 0,-2-13 5,0 0-1,1 0 1,0-1-1,0 1 1,0-1-1,0 1 1,0-1-1,1 0 1,-1 0-1,1 0 1,0 0-1,0-1 1,0 1-1,0-1 1,0 1-1,1-1 1,-1 0-1,5 1 1,7 4-180,0-2 1,1 0-1,18 4 1,-15-5-579,10 3-6073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3:50:46.4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167 567 24575,'-3'0'0,"0"1"0,0-1 0,0 1 0,1 0 0,-1 0 0,0 1 0,1-1 0,-1 0 0,0 1 0,1 0 0,0-1 0,-1 1 0,1 0 0,0 0 0,0 0 0,-2 4 0,-1-1 0,0 1 0,1 0 0,0 1 0,0-1 0,-3 9 0,1 5 0,0 0 0,2 0 0,0 1 0,-1 27 0,2-21 0,-10 46 0,-2-18 0,3 0 0,-6 63 0,16-100 0,1 1 0,1 0 0,0-1 0,2 1 0,0-1 0,1 1 0,0-1 0,2 0 0,0 0 0,11 24 0,-13-37 0,0 0 0,0-1 0,1 0 0,-1 1 0,1-1 0,0 0 0,0 0 0,0-1 0,1 0 0,-1 1 0,1-1 0,0-1 0,0 1 0,0-1 0,0 0 0,6 2 0,12 3 0,1-2 0,37 5 0,6 1 0,15 15 0,-62-18 0,1-1 0,0-1 0,1 0 0,40 3 0,377-7 0,-209-5 0,-120 2 0,424 20 0,-191-6 0,-307-11 0,0 2 0,-1 1 0,56 16 0,-51-11 0,0-2 0,57 5 0,227-12 0,-156-3 0,-110-2 0,0-3 0,0-2 0,-1-3 0,57-19 0,-105 28 0,58-16 0,-2-4 0,115-56 0,-127 48 0,69-54 0,-115 79 0,1-1 0,-1 0 0,-1 0 0,1-1 0,-1 1 0,-1-1 0,0-1 0,0 1 0,0-1 0,-1 0 0,0 0 0,-1 0 0,0-1 0,0 1 0,-1-1 0,1-18 0,-1 0 0,-1 1 0,-1 0 0,-2 0 0,-10-54 0,10 72 0,-1-1 0,0 0 0,-1 1 0,0 0 0,0 0 0,-1 0 0,-1 0 0,1 1 0,-1 0 0,-1 0 0,1 0 0,-1 1 0,-1 0 0,1 0 0,-1 1 0,-12-8 0,-13-6 0,-2 1 0,-70-27 0,42 20 0,-184-61 0,161 60 0,-85-38 0,-62-29 0,160 65 0,-39-19 0,-55-23 0,52 26 0,26 11 0,-137-33 0,185 56 0,4 3 0,-68-6 0,66 11 0,-58-14 0,34 4 0,-1 2 0,-1 4 0,1 2 0,-76 4 0,-59-1 0,-141 5 0,191 15 0,53-4 0,37-5 0,-100 31 0,0 0 0,144-37 0,0 1 0,0 0 0,0 1 0,1 0 0,0 1 0,0 1 0,0 0 0,-15 11 0,23-13 0,0-1 0,1 1 0,-1 1 0,1-1 0,0 1 0,0 0 0,1 0 0,0 1 0,0-1 0,0 1 0,1 0 0,0 0 0,0 0 0,1 1 0,0-1 0,0 0 0,1 1 0,-1 9 0,0 0 0,2-1 0,-1 0 0,2 1 0,4 28 0,-4-41 0,0 1 0,1-1 0,-1 0 0,1 1 0,0-1 0,0 0 0,0 0 0,0 0 0,1 0 0,0-1 0,0 1 0,0-1 0,0 1 0,0-1 0,1 0 0,-1 0 0,1-1 0,0 1 0,0-1 0,0 1 0,6 1 0,18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3:50:49.81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225 0 24575,'-17'9'0,"0"0"0,1 1 0,0 1 0,1 1 0,0 0 0,0 1 0,2 0 0,-21 25 0,26-26 0,0 1 0,1-1 0,0 1 0,1 1 0,0-1 0,1 1 0,1 0 0,0 0 0,1 0 0,0 1 0,0 28 0,1 18 0,2 0 0,4 0 0,2 0 0,2 0 0,4-1 0,2 0 0,32 86 0,-16-66 0,-15-32 0,3-1 0,2-1 0,2 0 0,2-2 0,34 49 0,-50-83 0,1 0 0,0-1 0,0 0 0,1 0 0,0-1 0,0 0 0,1-1 0,0 0 0,0-1 0,22 9 0,-15-9 0,0-1 0,0-1 0,0-1 0,1 0 0,-1-1 0,35-1 0,-45-1 0,1 0 0,-1 0 0,0 0 0,1-1 0,-1 0 0,0-1 0,0 0 0,0 0 0,0-1 0,0 0 0,0-1 0,-1 1 0,1-1 0,-1-1 0,0 1 0,0-1 0,-1-1 0,11-10 0,15-19 0,-2-2 0,-2-1 0,25-44 0,-11 18 0,-33 50 0,-1-1 0,0 1 0,-1-1 0,0-1 0,-1 1 0,-1-1 0,5-31 0,-5 12 0,-2-1 0,-3-57 0,-3 50 0,-2 0 0,-1 1 0,-2 0 0,-2 0 0,-2 1 0,-2 0 0,-1 1 0,-22-39 0,17 37 0,10 19 0,-1 0 0,-25-37 0,30 52 0,0 1 0,-1-1 0,0 1 0,-1 1 0,1-1 0,-1 1 0,0 0 0,-1 1 0,1 0 0,-15-6 0,4 5 0,-1 0 0,0 1 0,0 1 0,-36-3 0,-32-6 0,52 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3:50:51.4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24575,'1383'0'-1365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981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14" name="Google Shape;1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">
  <p:cSld name="Separado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3"/>
          <p:cNvPicPr preferRelativeResize="0"/>
          <p:nvPr/>
        </p:nvPicPr>
        <p:blipFill rotWithShape="1">
          <a:blip r:embed="rId2">
            <a:alphaModFix/>
          </a:blip>
          <a:srcRect l="4086" t="8350" r="4624" b="8159"/>
          <a:stretch/>
        </p:blipFill>
        <p:spPr>
          <a:xfrm>
            <a:off x="0" y="0"/>
            <a:ext cx="9144000" cy="473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Separador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4"/>
          <p:cNvPicPr preferRelativeResize="0"/>
          <p:nvPr/>
        </p:nvPicPr>
        <p:blipFill rotWithShape="1">
          <a:blip r:embed="rId2">
            <a:alphaModFix/>
          </a:blip>
          <a:srcRect l="4876" t="8919" r="4875" b="8539"/>
          <a:stretch/>
        </p:blipFill>
        <p:spPr>
          <a:xfrm>
            <a:off x="-1" y="0"/>
            <a:ext cx="9144001" cy="473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foto">
  <p:cSld name="plantilla fot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/>
          <p:nvPr/>
        </p:nvSpPr>
        <p:spPr>
          <a:xfrm>
            <a:off x="4974167" y="1026583"/>
            <a:ext cx="3566583" cy="3471334"/>
          </a:xfrm>
          <a:prstGeom prst="rect">
            <a:avLst/>
          </a:prstGeom>
          <a:solidFill>
            <a:srgbClr val="FEC92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5"/>
          <p:cNvSpPr>
            <a:spLocks noGrp="1"/>
          </p:cNvSpPr>
          <p:nvPr>
            <p:ph type="pic" idx="2"/>
          </p:nvPr>
        </p:nvSpPr>
        <p:spPr>
          <a:xfrm>
            <a:off x="5122863" y="1206500"/>
            <a:ext cx="3619500" cy="35036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presentacion">
  <p:cSld name="Título y presentac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sencilla">
  <p:cSld name="plantilla sencill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1">
  <p:cSld name="Plantilla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youtube.com/watch?v=uJofX54M_1s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uW3RDOd_u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redeszone.net/tutoriales/internet/que-es-protocolo-dhcp/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2e6eWyn0fE&amp;ab_channel=yacklyon" TargetMode="External"/><Relationship Id="rId7" Type="http://schemas.openxmlformats.org/officeDocument/2006/relationships/hyperlink" Target="https://www.udb.edu.sv/udb_files/recursos_guias/informatica-tecnologico/redes-de-comunicacion/2020/i/guia-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groups/57275/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1KehYoEqwFxiGjtNvjibyXU164rJWWNa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/>
        </p:nvSpPr>
        <p:spPr>
          <a:xfrm>
            <a:off x="244548" y="3266160"/>
            <a:ext cx="52312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Sesión #2</a:t>
            </a:r>
            <a:endParaRPr dirty="0"/>
          </a:p>
        </p:txBody>
      </p:sp>
      <p:sp>
        <p:nvSpPr>
          <p:cNvPr id="36" name="Google Shape;36;p1"/>
          <p:cNvSpPr txBox="1"/>
          <p:nvPr/>
        </p:nvSpPr>
        <p:spPr>
          <a:xfrm>
            <a:off x="244547" y="3538403"/>
            <a:ext cx="523121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1"/>
                </a:solidFill>
              </a:rPr>
              <a:t>Introducción a las redes de computadoras</a:t>
            </a:r>
            <a:endParaRPr dirty="0"/>
          </a:p>
        </p:txBody>
      </p:sp>
      <p:sp>
        <p:nvSpPr>
          <p:cNvPr id="37" name="Google Shape;37;p1"/>
          <p:cNvSpPr txBox="1"/>
          <p:nvPr/>
        </p:nvSpPr>
        <p:spPr>
          <a:xfrm>
            <a:off x="244546" y="3724558"/>
            <a:ext cx="5231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1"/>
                </a:solidFill>
              </a:rPr>
              <a:t>m</a:t>
            </a:r>
            <a:r>
              <a:rPr lang="es-MX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arco.rodriguez@umi.edu.mx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30">
            <a:extLst>
              <a:ext uri="{FF2B5EF4-FFF2-40B4-BE49-F238E27FC236}">
                <a16:creationId xmlns:a16="http://schemas.microsoft.com/office/drawing/2014/main" id="{D7CFC06A-57B2-0E01-E741-BF3A9DE1FB25}"/>
              </a:ext>
            </a:extLst>
          </p:cNvPr>
          <p:cNvSpPr txBox="1"/>
          <p:nvPr/>
        </p:nvSpPr>
        <p:spPr>
          <a:xfrm>
            <a:off x="2391508" y="393467"/>
            <a:ext cx="630159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/>
              <a:t>¿Para qué sirve?</a:t>
            </a:r>
            <a:endParaRPr sz="28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E3BD02-DFD4-B6AA-5113-B0B642DAB743}"/>
              </a:ext>
            </a:extLst>
          </p:cNvPr>
          <p:cNvSpPr txBox="1"/>
          <p:nvPr/>
        </p:nvSpPr>
        <p:spPr>
          <a:xfrm>
            <a:off x="387517" y="1340643"/>
            <a:ext cx="830558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/>
              <a:t>Se encarga de asignar de manera dinámica y automática una dirección IP, cuando tenemos un servidor DHCP en funcionamiento, todas las direcciones IP que ha proporcionado a diferentes clientes se guardan en un listado donde se relaciona la IP que se le ha proporcionado (dirección lógica) y la dirección MAC (dirección física de la tarjeta de red). 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Gracias a este listado, el servidor DHCP se asegura de no proporcionar a dos equipos diferentes la misma dirección IP, lo que ocasiona un caos en la red local.</a:t>
            </a:r>
          </a:p>
        </p:txBody>
      </p:sp>
    </p:spTree>
    <p:extLst>
      <p:ext uri="{BB962C8B-B14F-4D97-AF65-F5344CB8AC3E}">
        <p14:creationId xmlns:p14="http://schemas.microsoft.com/office/powerpoint/2010/main" val="140162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1F729DF-1E47-88CC-C7AD-352318DA449E}"/>
              </a:ext>
            </a:extLst>
          </p:cNvPr>
          <p:cNvSpPr txBox="1"/>
          <p:nvPr/>
        </p:nvSpPr>
        <p:spPr>
          <a:xfrm>
            <a:off x="389466" y="1151877"/>
            <a:ext cx="7715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/>
              <a:t> A medida que el servidor va asignando direcciones IP, también tiene en cuenta cuándo pasa un determinado tiempo y caducan, quedando libres para que otro cliente pueda obtener esta misma dirección IP.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 El servidor DHCP sabrá en todo momento quién ha estado en posesión de una dirección IP, cuánto tiempo ha estado, y cuándo se ha asignado a otro cliente.</a:t>
            </a:r>
          </a:p>
        </p:txBody>
      </p:sp>
      <p:pic>
        <p:nvPicPr>
          <p:cNvPr id="1026" name="Picture 2" descr="What Is DHCP? Dynamic Host Configuration Protocol Explained - IPXO">
            <a:extLst>
              <a:ext uri="{FF2B5EF4-FFF2-40B4-BE49-F238E27FC236}">
                <a16:creationId xmlns:a16="http://schemas.microsoft.com/office/drawing/2014/main" id="{7BE98CF2-E1FC-A55A-1A3E-3F85A39E2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24" y="3426106"/>
            <a:ext cx="2603626" cy="14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3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357FA4B-BE68-84DA-334F-A7AE6651BEF5}"/>
              </a:ext>
            </a:extLst>
          </p:cNvPr>
          <p:cNvSpPr txBox="1"/>
          <p:nvPr/>
        </p:nvSpPr>
        <p:spPr>
          <a:xfrm>
            <a:off x="2043636" y="415441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i="1" dirty="0"/>
              <a:t>Video sugerido  </a:t>
            </a:r>
            <a:r>
              <a:rPr lang="es-MX" b="1" i="1" dirty="0">
                <a:hlinkClick r:id="rId2"/>
              </a:rPr>
              <a:t>https://www.youtube.com/watch?v=uJofX54M_1s</a:t>
            </a:r>
            <a:r>
              <a:rPr lang="es-MX" b="1" i="1" dirty="0"/>
              <a:t> </a:t>
            </a:r>
          </a:p>
        </p:txBody>
      </p:sp>
      <p:pic>
        <p:nvPicPr>
          <p:cNvPr id="4" name="Picture 2" descr="Qué es el servidor DHCP?">
            <a:extLst>
              <a:ext uri="{FF2B5EF4-FFF2-40B4-BE49-F238E27FC236}">
                <a16:creationId xmlns:a16="http://schemas.microsoft.com/office/drawing/2014/main" id="{E062ADF4-E337-BAC2-E939-58B5DD1E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934" y="567462"/>
            <a:ext cx="4797072" cy="27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31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/>
        </p:nvSpPr>
        <p:spPr>
          <a:xfrm>
            <a:off x="267126" y="1204238"/>
            <a:ext cx="810201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a agregar los dispositivos solicitados, un </a:t>
            </a:r>
            <a:r>
              <a:rPr lang="es-MX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modelo WRT300N</a:t>
            </a:r>
            <a:endParaRPr dirty="0"/>
          </a:p>
        </p:txBody>
      </p:sp>
      <p:sp>
        <p:nvSpPr>
          <p:cNvPr id="214" name="Google Shape;214;p32"/>
          <p:cNvSpPr txBox="1"/>
          <p:nvPr/>
        </p:nvSpPr>
        <p:spPr>
          <a:xfrm>
            <a:off x="2728104" y="401281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trabajar con </a:t>
            </a:r>
            <a:r>
              <a:rPr lang="es-MX" sz="2400" b="1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Packet</a:t>
            </a:r>
            <a:r>
              <a:rPr lang="es-MX" sz="24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s-MX" sz="2400" b="1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Tracer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0EFA88-358B-5301-C018-D3864A19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5" y="2722416"/>
            <a:ext cx="8250832" cy="21543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3;p32">
            <a:extLst>
              <a:ext uri="{FF2B5EF4-FFF2-40B4-BE49-F238E27FC236}">
                <a16:creationId xmlns:a16="http://schemas.microsoft.com/office/drawing/2014/main" id="{E5CA61A2-6281-5A04-13FD-5F9718CC3099}"/>
              </a:ext>
            </a:extLst>
          </p:cNvPr>
          <p:cNvSpPr txBox="1"/>
          <p:nvPr/>
        </p:nvSpPr>
        <p:spPr>
          <a:xfrm>
            <a:off x="2355570" y="396558"/>
            <a:ext cx="401136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Tenemos que agregar las 2 computadoras y 2 laptops, opcional agregar un smartphone y una tableta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133DEB-7AC6-09DC-FBDA-8FB47196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68" y="1270647"/>
            <a:ext cx="5517209" cy="376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8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B61E1F54-C2A5-C4BA-07CC-C39F68961BEC}"/>
              </a:ext>
            </a:extLst>
          </p:cNvPr>
          <p:cNvSpPr txBox="1"/>
          <p:nvPr/>
        </p:nvSpPr>
        <p:spPr>
          <a:xfrm>
            <a:off x="267126" y="1204238"/>
            <a:ext cx="25776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Renombramos cada dispositivo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14B3FE-3366-8464-41AD-9EA5254C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67" y="0"/>
            <a:ext cx="5116628" cy="49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8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24B002F2-58B0-5DCF-11BA-66B2A04CEA95}"/>
              </a:ext>
            </a:extLst>
          </p:cNvPr>
          <p:cNvSpPr txBox="1"/>
          <p:nvPr/>
        </p:nvSpPr>
        <p:spPr>
          <a:xfrm>
            <a:off x="353655" y="1057483"/>
            <a:ext cx="4218345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Tenemos que agregar un módulo inalámbrico para que se puedan conectar, primero apagamos la PC y arrastramos el puerto Ethernet hacia la columna izquierda, y reemplazamos por el módulo WMP300N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269647-1F51-750B-3347-D50040F1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480" y="270933"/>
            <a:ext cx="3587056" cy="46442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7D1475-91D8-CC70-F91A-236563E8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11" y="2071480"/>
            <a:ext cx="2130709" cy="270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76BA5514-A875-8C2E-8684-07FD5C868DF2}"/>
              </a:ext>
            </a:extLst>
          </p:cNvPr>
          <p:cNvSpPr txBox="1"/>
          <p:nvPr/>
        </p:nvSpPr>
        <p:spPr>
          <a:xfrm>
            <a:off x="267126" y="1204238"/>
            <a:ext cx="168585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Hacemos lo mismo con las PC, recuerda apagar antes de quitarla y prender después de ponerla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D995D8-BE8A-54A9-8B28-8816F936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83" y="644808"/>
            <a:ext cx="4304242" cy="38538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FF04C9-BAD9-5703-0F2B-F3B835AAC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" y="2868457"/>
            <a:ext cx="3833257" cy="16302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D0FE4FC-5C46-9B0A-8FEA-5F423F585AE6}"/>
                  </a:ext>
                </a:extLst>
              </p14:cNvPr>
              <p14:cNvContentPartPr/>
              <p14:nvPr/>
            </p14:nvContentPartPr>
            <p14:xfrm>
              <a:off x="1117604" y="3521413"/>
              <a:ext cx="1537920" cy="3186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D0FE4FC-5C46-9B0A-8FEA-5F423F585A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604" y="3512773"/>
                <a:ext cx="15555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173567D-FBAF-24BD-FEDB-48A7B9251FFA}"/>
                  </a:ext>
                </a:extLst>
              </p14:cNvPr>
              <p14:cNvContentPartPr/>
              <p14:nvPr/>
            </p14:nvContentPartPr>
            <p14:xfrm>
              <a:off x="1238204" y="3351853"/>
              <a:ext cx="1429560" cy="5662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173567D-FBAF-24BD-FEDB-48A7B9251F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5204" y="3288853"/>
                <a:ext cx="155520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F3247CA-F027-74F1-481E-FDF92E64EE37}"/>
                  </a:ext>
                </a:extLst>
              </p14:cNvPr>
              <p14:cNvContentPartPr/>
              <p14:nvPr/>
            </p14:nvContentPartPr>
            <p14:xfrm>
              <a:off x="5213324" y="3160693"/>
              <a:ext cx="353160" cy="5097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F3247CA-F027-74F1-481E-FDF92E64EE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0684" y="3097693"/>
                <a:ext cx="47880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1258A40-0A6D-4F30-0428-307F8962F50F}"/>
                  </a:ext>
                </a:extLst>
              </p14:cNvPr>
              <p14:cNvContentPartPr/>
              <p14:nvPr/>
            </p14:nvContentPartPr>
            <p14:xfrm>
              <a:off x="6299084" y="3589813"/>
              <a:ext cx="49824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1258A40-0A6D-4F30-0428-307F8962F5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6084" y="3526813"/>
                <a:ext cx="62388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636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76BA5514-A875-8C2E-8684-07FD5C868DF2}"/>
              </a:ext>
            </a:extLst>
          </p:cNvPr>
          <p:cNvSpPr txBox="1"/>
          <p:nvPr/>
        </p:nvSpPr>
        <p:spPr>
          <a:xfrm>
            <a:off x="2662433" y="289838"/>
            <a:ext cx="536727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Por último cambiamos la dirección IP del </a:t>
            </a:r>
            <a:r>
              <a:rPr lang="es-MX" dirty="0" err="1"/>
              <a:t>router</a:t>
            </a:r>
            <a:r>
              <a:rPr lang="es-MX" dirty="0"/>
              <a:t> en la interfaz de configuración.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FBE0AA-0504-C8D1-AE72-4D103DCDE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65" y="861630"/>
            <a:ext cx="5367277" cy="3992032"/>
          </a:xfrm>
          <a:prstGeom prst="rect">
            <a:avLst/>
          </a:prstGeom>
        </p:spPr>
      </p:pic>
      <p:sp>
        <p:nvSpPr>
          <p:cNvPr id="8" name="Google Shape;213;p32">
            <a:extLst>
              <a:ext uri="{FF2B5EF4-FFF2-40B4-BE49-F238E27FC236}">
                <a16:creationId xmlns:a16="http://schemas.microsoft.com/office/drawing/2014/main" id="{15516CCF-DB96-DDFE-2433-CC9C7D21C3F3}"/>
              </a:ext>
            </a:extLst>
          </p:cNvPr>
          <p:cNvSpPr txBox="1"/>
          <p:nvPr/>
        </p:nvSpPr>
        <p:spPr>
          <a:xfrm>
            <a:off x="136840" y="1627570"/>
            <a:ext cx="223382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Podemos cambiar el nombre de la red inalámbrica así como la seguridad de la misma.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79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/>
        </p:nvSpPr>
        <p:spPr>
          <a:xfrm>
            <a:off x="552892" y="648587"/>
            <a:ext cx="52312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TEMARIO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552892" y="1082084"/>
            <a:ext cx="795315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Pregunta de sesión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76BA5514-A875-8C2E-8684-07FD5C868DF2}"/>
              </a:ext>
            </a:extLst>
          </p:cNvPr>
          <p:cNvSpPr txBox="1"/>
          <p:nvPr/>
        </p:nvSpPr>
        <p:spPr>
          <a:xfrm>
            <a:off x="4529760" y="3988594"/>
            <a:ext cx="43048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Por ultimo probamos la conexión entre los equipos con el comando ping 192.168.1.101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329675-A36B-7EB1-4DC9-C223CA44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099" y="1353482"/>
            <a:ext cx="4358940" cy="24365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46D734-0940-F46E-08F7-2CECFB08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7" y="1378146"/>
            <a:ext cx="3694350" cy="35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0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/>
        </p:nvSpPr>
        <p:spPr>
          <a:xfrm>
            <a:off x="297710" y="1573610"/>
            <a:ext cx="4157331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</a:rPr>
              <a:t>R</a:t>
            </a: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ealizar la interconexión de dispositivos en una red inalámbrica.</a:t>
            </a:r>
            <a:b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MX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Verificar el direccionamiento IP de los dispositivos</a:t>
            </a:r>
            <a:r>
              <a:rPr lang="es-MX" sz="2000" dirty="0">
                <a:solidFill>
                  <a:schemeClr val="dk1"/>
                </a:solidFill>
              </a:rPr>
              <a:t>.</a:t>
            </a:r>
            <a:br>
              <a:rPr lang="es-MX" sz="2000" dirty="0">
                <a:solidFill>
                  <a:schemeClr val="dk1"/>
                </a:solidFill>
              </a:rPr>
            </a:br>
            <a:endParaRPr lang="es-MX" sz="2000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</a:rPr>
              <a:t>Probar la conexión entre los diferentes dispositivos de la red.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</a:t>
            </a:r>
            <a:endParaRPr dirty="0"/>
          </a:p>
        </p:txBody>
      </p:sp>
      <p:sp>
        <p:nvSpPr>
          <p:cNvPr id="56" name="Google Shape;56;p4"/>
          <p:cNvSpPr txBox="1"/>
          <p:nvPr/>
        </p:nvSpPr>
        <p:spPr>
          <a:xfrm>
            <a:off x="297711" y="1052611"/>
            <a:ext cx="42742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aprendimos a …</a:t>
            </a:r>
            <a:endParaRPr dirty="0"/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283D5C76-B4CA-4C99-8112-08E5101F0E3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195" r="2195"/>
          <a:stretch/>
        </p:blipFill>
        <p:spPr/>
      </p:pic>
    </p:spTree>
    <p:extLst>
      <p:ext uri="{BB962C8B-B14F-4D97-AF65-F5344CB8AC3E}">
        <p14:creationId xmlns:p14="http://schemas.microsoft.com/office/powerpoint/2010/main" val="3962272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298CFA9-1AF0-3501-B231-C07DFF68D10B}"/>
              </a:ext>
            </a:extLst>
          </p:cNvPr>
          <p:cNvSpPr txBox="1"/>
          <p:nvPr/>
        </p:nvSpPr>
        <p:spPr>
          <a:xfrm>
            <a:off x="485422" y="1557867"/>
            <a:ext cx="38495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Descarga esta presentación escaneando el código QR.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9B7B8016-803C-BE9E-603E-A3AEABD099C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601" b="1601"/>
          <a:stretch/>
        </p:blipFill>
        <p:spPr/>
      </p:pic>
    </p:spTree>
    <p:extLst>
      <p:ext uri="{BB962C8B-B14F-4D97-AF65-F5344CB8AC3E}">
        <p14:creationId xmlns:p14="http://schemas.microsoft.com/office/powerpoint/2010/main" val="4003728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/>
        </p:nvSpPr>
        <p:spPr>
          <a:xfrm>
            <a:off x="297710" y="1573610"/>
            <a:ext cx="41574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Braian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Camilo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Piedrahita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Rodríguez. (2017, September 7). Tutorial -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Configurar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 Router </a:t>
            </a:r>
            <a:r>
              <a:rPr lang="en-US" sz="2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Inalambrico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Cisco Packet Tracer 5.3.3 [Video]. YouTube.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https://www.youtube.com/watch?v=KuW3RDOd_u8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3B067D3-25CF-4628-22FF-92CA76978F0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t="635" b="635"/>
          <a:stretch/>
        </p:blipFill>
        <p:spPr/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5CEA79F-643E-6CC6-C956-93E32DBB17AE}"/>
              </a:ext>
            </a:extLst>
          </p:cNvPr>
          <p:cNvSpPr txBox="1"/>
          <p:nvPr/>
        </p:nvSpPr>
        <p:spPr>
          <a:xfrm>
            <a:off x="550863" y="1470279"/>
            <a:ext cx="38518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dk1"/>
                </a:solidFill>
              </a:rPr>
              <a:t>De Luz, S. (2023, March 13). Qué es el DHCP, funcionamiento y ejemplos de configuración. </a:t>
            </a:r>
            <a:r>
              <a:rPr lang="es-MX" sz="2000" dirty="0" err="1">
                <a:solidFill>
                  <a:schemeClr val="dk1"/>
                </a:solidFill>
              </a:rPr>
              <a:t>RedesZone</a:t>
            </a:r>
            <a:r>
              <a:rPr lang="es-MX" sz="2000" dirty="0">
                <a:solidFill>
                  <a:schemeClr val="dk1"/>
                </a:solidFill>
              </a:rPr>
              <a:t>. </a:t>
            </a:r>
            <a:r>
              <a:rPr lang="es-MX" sz="2000" dirty="0">
                <a:solidFill>
                  <a:schemeClr val="dk1"/>
                </a:solidFill>
                <a:hlinkClick r:id="rId2"/>
              </a:rPr>
              <a:t>https://www.redeszone.net/tutoriales/internet/que-es-protocolo-dhcp/</a:t>
            </a:r>
            <a:r>
              <a:rPr lang="es-MX" sz="2000" dirty="0">
                <a:solidFill>
                  <a:schemeClr val="dk1"/>
                </a:solidFill>
              </a:rPr>
              <a:t>  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787FC19-28D6-4A3F-7C73-C0B6E01DBAE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3885" b="3885"/>
          <a:stretch/>
        </p:blipFill>
        <p:spPr/>
      </p:pic>
    </p:spTree>
    <p:extLst>
      <p:ext uri="{BB962C8B-B14F-4D97-AF65-F5344CB8AC3E}">
        <p14:creationId xmlns:p14="http://schemas.microsoft.com/office/powerpoint/2010/main" val="91758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962139" y="1397437"/>
            <a:ext cx="2711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Yacklyon</a:t>
            </a:r>
            <a:endParaRPr sz="1800" dirty="0"/>
          </a:p>
        </p:txBody>
      </p:sp>
      <p:sp>
        <p:nvSpPr>
          <p:cNvPr id="259" name="Google Shape;259;p39"/>
          <p:cNvSpPr txBox="1"/>
          <p:nvPr/>
        </p:nvSpPr>
        <p:spPr>
          <a:xfrm>
            <a:off x="372533" y="1736904"/>
            <a:ext cx="430100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https://www.youtube.com/watch?v=k2e6eWyn0fE&amp;ab_channel=yacklyon</a:t>
            </a:r>
            <a:r>
              <a:rPr lang="es-MX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dirty="0"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4">
            <a:alphaModFix/>
          </a:blip>
          <a:srcRect l="16352" t="19130" r="75677" b="69072"/>
          <a:stretch/>
        </p:blipFill>
        <p:spPr>
          <a:xfrm>
            <a:off x="5093885" y="1434198"/>
            <a:ext cx="616392" cy="60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l="50227" t="6860" r="42113" b="80772"/>
          <a:stretch/>
        </p:blipFill>
        <p:spPr>
          <a:xfrm>
            <a:off x="7128080" y="1455367"/>
            <a:ext cx="592383" cy="63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5">
            <a:alphaModFix/>
          </a:blip>
          <a:srcRect l="16949" t="6763" r="75591" b="80869"/>
          <a:stretch/>
        </p:blipFill>
        <p:spPr>
          <a:xfrm>
            <a:off x="6130721" y="1455367"/>
            <a:ext cx="576914" cy="63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 rotWithShape="1">
          <a:blip r:embed="rId4">
            <a:alphaModFix/>
          </a:blip>
          <a:srcRect l="25372" t="6859" r="67297" b="81352"/>
          <a:stretch/>
        </p:blipFill>
        <p:spPr>
          <a:xfrm>
            <a:off x="6148759" y="2318915"/>
            <a:ext cx="540838" cy="57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 rotWithShape="1">
          <a:blip r:embed="rId5">
            <a:alphaModFix/>
          </a:blip>
          <a:srcRect l="41834" t="6860" r="50506" b="80772"/>
          <a:stretch/>
        </p:blipFill>
        <p:spPr>
          <a:xfrm>
            <a:off x="5145196" y="2322936"/>
            <a:ext cx="565082" cy="60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l="49999" t="69178" r="41974" b="18454"/>
          <a:stretch/>
        </p:blipFill>
        <p:spPr>
          <a:xfrm>
            <a:off x="7128292" y="2322937"/>
            <a:ext cx="592171" cy="60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4">
            <a:alphaModFix/>
          </a:blip>
          <a:srcRect l="16750" t="31401" r="75565" b="56231"/>
          <a:stretch/>
        </p:blipFill>
        <p:spPr>
          <a:xfrm>
            <a:off x="5145197" y="3179190"/>
            <a:ext cx="569197" cy="60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5">
            <a:alphaModFix/>
          </a:blip>
          <a:srcRect l="75527" t="55899" r="16884" b="31733"/>
          <a:stretch/>
        </p:blipFill>
        <p:spPr>
          <a:xfrm>
            <a:off x="6117470" y="3158580"/>
            <a:ext cx="581102" cy="63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</a:blip>
          <a:srcRect l="41630" t="44473" r="50550" b="43729"/>
          <a:stretch/>
        </p:blipFill>
        <p:spPr>
          <a:xfrm>
            <a:off x="7101646" y="3187633"/>
            <a:ext cx="598760" cy="6012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118AC1B-8CC3-6890-1BBD-E728BBB29660}"/>
              </a:ext>
            </a:extLst>
          </p:cNvPr>
          <p:cNvSpPr txBox="1"/>
          <p:nvPr/>
        </p:nvSpPr>
        <p:spPr>
          <a:xfrm>
            <a:off x="573196" y="24843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6"/>
              </a:rPr>
              <a:t>https://www.linkedin.com/groups/57275/</a:t>
            </a:r>
            <a:r>
              <a:rPr lang="es-MX" dirty="0"/>
              <a:t> </a:t>
            </a:r>
            <a:r>
              <a:rPr lang="es-MX" sz="1800" b="1" dirty="0"/>
              <a:t>CCNA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523BA3-A73C-6783-2C63-44E62354E1B0}"/>
              </a:ext>
            </a:extLst>
          </p:cNvPr>
          <p:cNvSpPr txBox="1"/>
          <p:nvPr/>
        </p:nvSpPr>
        <p:spPr>
          <a:xfrm>
            <a:off x="521885" y="329660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7"/>
              </a:rPr>
              <a:t>https://www.udb.edu.sv/udb_files/recursos_guias/informatica-tecnologico/redes-de-comunicacion/2020/i/guia-6.pdf</a:t>
            </a:r>
            <a:r>
              <a:rPr lang="es-MX" dirty="0"/>
              <a:t>  </a:t>
            </a:r>
            <a:r>
              <a:rPr lang="es-MX" sz="2000" b="1" dirty="0"/>
              <a:t>SUBNETEO DE REDES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/>
        </p:nvSpPr>
        <p:spPr>
          <a:xfrm>
            <a:off x="282222" y="203199"/>
            <a:ext cx="8579556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Conectar diferentes dispositivos en una red LAN a través de un </a:t>
            </a:r>
            <a:r>
              <a:rPr lang="es-MX" sz="3200" dirty="0" err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router</a:t>
            </a:r>
            <a:r>
              <a:rPr lang="es-MX" sz="3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inalámbrico con un direccionamiento IP dinámico DHCP.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/>
        </p:nvSpPr>
        <p:spPr>
          <a:xfrm>
            <a:off x="297710" y="1573610"/>
            <a:ext cx="4157331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</a:rPr>
              <a:t>R</a:t>
            </a: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ealizar la interconexión de dispositivos en una red inalámbrica.</a:t>
            </a:r>
            <a:b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MX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Verificar el direccionamiento IP de los dispositivos</a:t>
            </a:r>
            <a:r>
              <a:rPr lang="es-MX" sz="2000" dirty="0">
                <a:solidFill>
                  <a:schemeClr val="dk1"/>
                </a:solidFill>
              </a:rPr>
              <a:t>.</a:t>
            </a:r>
            <a:br>
              <a:rPr lang="es-MX" sz="2000" dirty="0">
                <a:solidFill>
                  <a:schemeClr val="dk1"/>
                </a:solidFill>
              </a:rPr>
            </a:br>
            <a:endParaRPr lang="es-MX" sz="2000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</a:rPr>
              <a:t>Probar la conexión entre los diferentes dispositivos de la red.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</a:t>
            </a:r>
            <a:endParaRPr dirty="0"/>
          </a:p>
        </p:txBody>
      </p:sp>
      <p:sp>
        <p:nvSpPr>
          <p:cNvPr id="56" name="Google Shape;56;p4"/>
          <p:cNvSpPr txBox="1"/>
          <p:nvPr/>
        </p:nvSpPr>
        <p:spPr>
          <a:xfrm>
            <a:off x="297711" y="1052611"/>
            <a:ext cx="42742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aprenderemos a …</a:t>
            </a:r>
            <a:endParaRPr dirty="0"/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283D5C76-B4CA-4C99-8112-08E5101F0E3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195" r="2195"/>
          <a:stretch/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/>
        </p:nvSpPr>
        <p:spPr>
          <a:xfrm>
            <a:off x="510363" y="1232922"/>
            <a:ext cx="737899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Presentar trabajos en formato PDF con estructura solicitada en la actividad 1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Portada (datos personales)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 de contenido (</a:t>
            </a: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opcional)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Referencias</a:t>
            </a:r>
            <a:endParaRPr dirty="0"/>
          </a:p>
        </p:txBody>
      </p:sp>
      <p:pic>
        <p:nvPicPr>
          <p:cNvPr id="2" name="Picture 4" descr="Qué es Evaluación? » Su Definición y Significado [2022]">
            <a:hlinkClick r:id="rId3"/>
            <a:extLst>
              <a:ext uri="{FF2B5EF4-FFF2-40B4-BE49-F238E27FC236}">
                <a16:creationId xmlns:a16="http://schemas.microsoft.com/office/drawing/2014/main" id="{54F0ABCF-4185-699D-9551-971329B26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025" y="2571750"/>
            <a:ext cx="2698279" cy="1734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lack logo | significado del logotipo, png, vector">
            <a:extLst>
              <a:ext uri="{FF2B5EF4-FFF2-40B4-BE49-F238E27FC236}">
                <a16:creationId xmlns:a16="http://schemas.microsoft.com/office/drawing/2014/main" id="{25013C92-1526-A15A-84C2-74570C3E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855" y="2091972"/>
            <a:ext cx="2823477" cy="15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0D5E68-75A0-1EB6-2239-908A0D15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2" y="1671511"/>
            <a:ext cx="2357554" cy="25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0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Pregunta de Sesión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1847570" y="423860"/>
            <a:ext cx="668683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¿Qué es DHCP y para qué sirve? –Ventajas y desventajas </a:t>
            </a:r>
            <a:endParaRPr lang="es-MX" sz="11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E6BA0D-7798-7F95-89D8-272B1AB2DD05}"/>
              </a:ext>
            </a:extLst>
          </p:cNvPr>
          <p:cNvSpPr txBox="1"/>
          <p:nvPr/>
        </p:nvSpPr>
        <p:spPr>
          <a:xfrm>
            <a:off x="0" y="912106"/>
            <a:ext cx="9144000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dirty="0"/>
              <a:t>Es</a:t>
            </a:r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Ventajas</a:t>
            </a:r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Desventajas: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30">
            <a:extLst>
              <a:ext uri="{FF2B5EF4-FFF2-40B4-BE49-F238E27FC236}">
                <a16:creationId xmlns:a16="http://schemas.microsoft.com/office/drawing/2014/main" id="{D7CFC06A-57B2-0E01-E741-BF3A9DE1FB25}"/>
              </a:ext>
            </a:extLst>
          </p:cNvPr>
          <p:cNvSpPr txBox="1"/>
          <p:nvPr/>
        </p:nvSpPr>
        <p:spPr>
          <a:xfrm>
            <a:off x="1967679" y="234379"/>
            <a:ext cx="260432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/>
              <a:t>¿Qué es?</a:t>
            </a:r>
            <a:endParaRPr sz="4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E3BD02-DFD4-B6AA-5113-B0B642DAB743}"/>
              </a:ext>
            </a:extLst>
          </p:cNvPr>
          <p:cNvSpPr txBox="1"/>
          <p:nvPr/>
        </p:nvSpPr>
        <p:spPr>
          <a:xfrm>
            <a:off x="584147" y="1431246"/>
            <a:ext cx="727712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Es un protocolo de red que utiliza una arquitectura cliente-servidor. Por tanto, tendremos uno o varios servidores DHCP y también uno o varios clientes, que se deberán comunicar entre ellos correctamente para que el servidor DHCP brinde información a los diferentes clientes conectados.</a:t>
            </a:r>
          </a:p>
        </p:txBody>
      </p:sp>
      <p:pic>
        <p:nvPicPr>
          <p:cNvPr id="1026" name="Picture 2" descr="Red LAN - Concepto, tipos, topologías y qué es Internet">
            <a:extLst>
              <a:ext uri="{FF2B5EF4-FFF2-40B4-BE49-F238E27FC236}">
                <a16:creationId xmlns:a16="http://schemas.microsoft.com/office/drawing/2014/main" id="{97FA9DF4-F5D2-992E-CBFF-EAA22431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58754" y="3370238"/>
            <a:ext cx="2802520" cy="14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6072194-E648-60E6-79FA-0AA83D42A4BC}"/>
              </a:ext>
            </a:extLst>
          </p:cNvPr>
          <p:cNvSpPr txBox="1"/>
          <p:nvPr/>
        </p:nvSpPr>
        <p:spPr>
          <a:xfrm>
            <a:off x="4856992" y="381496"/>
            <a:ext cx="3206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/>
              <a:t>Protocolo de configuración dinámica de host. </a:t>
            </a:r>
          </a:p>
        </p:txBody>
      </p:sp>
    </p:spTree>
    <p:extLst>
      <p:ext uri="{BB962C8B-B14F-4D97-AF65-F5344CB8AC3E}">
        <p14:creationId xmlns:p14="http://schemas.microsoft.com/office/powerpoint/2010/main" val="4016773463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TSU_Auditori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692</Words>
  <Application>Microsoft Office PowerPoint</Application>
  <PresentationFormat>Presentación en pantalla (16:9)</PresentationFormat>
  <Paragraphs>67</Paragraphs>
  <Slides>29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Noto Sans Symbols</vt:lpstr>
      <vt:lpstr>Montserrat</vt:lpstr>
      <vt:lpstr>Roboto</vt:lpstr>
      <vt:lpstr>Montserrat Medium</vt:lpstr>
      <vt:lpstr>Calibri</vt:lpstr>
      <vt:lpstr>Arial</vt:lpstr>
      <vt:lpstr>Plantilla TSU_Auditoria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Gabriela Albarran</dc:creator>
  <cp:lastModifiedBy>Marco Alonso Rodriguez Tapia</cp:lastModifiedBy>
  <cp:revision>32</cp:revision>
  <dcterms:created xsi:type="dcterms:W3CDTF">2019-11-18T23:07:06Z</dcterms:created>
  <dcterms:modified xsi:type="dcterms:W3CDTF">2025-08-29T04:14:51Z</dcterms:modified>
</cp:coreProperties>
</file>